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59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71" r:id="rId6"/>
    <p:sldId id="272" r:id="rId7"/>
    <p:sldId id="273" r:id="rId8"/>
    <p:sldId id="303" r:id="rId9"/>
    <p:sldId id="304" r:id="rId10"/>
    <p:sldId id="275" r:id="rId11"/>
    <p:sldId id="30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302" r:id="rId22"/>
    <p:sldId id="285" r:id="rId23"/>
    <p:sldId id="284" r:id="rId24"/>
    <p:sldId id="287" r:id="rId25"/>
    <p:sldId id="289" r:id="rId26"/>
    <p:sldId id="290" r:id="rId27"/>
    <p:sldId id="291" r:id="rId28"/>
    <p:sldId id="292" r:id="rId29"/>
    <p:sldId id="294" r:id="rId30"/>
    <p:sldId id="296" r:id="rId31"/>
    <p:sldId id="293" r:id="rId32"/>
    <p:sldId id="295" r:id="rId33"/>
    <p:sldId id="297" r:id="rId34"/>
    <p:sldId id="298" r:id="rId35"/>
    <p:sldId id="300" r:id="rId36"/>
    <p:sldId id="299" r:id="rId37"/>
    <p:sldId id="265" r:id="rId38"/>
    <p:sldId id="266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ontserrat" panose="000005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86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D124D54-840F-5AC0-81B2-D47577E0F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0833572-9BB5-650E-C52D-C0DADDCA94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9A83C65-A125-8BD6-21AF-DE9D7343C6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73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11F678A-8438-5D79-DA42-5B334BA2E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2065F52-6BEA-B882-3A1C-31F0215E87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8148B71-DDF7-E116-A6E5-B72AEE2012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981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5A812B0-805B-C8F8-03B4-BE2E02F47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5CC9F44-69CC-17DA-6690-65FC3E0120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DF4183C-B6AB-7502-8AF8-6248EB838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684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B42C524-C119-BA1D-E37B-86E5CB4D6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6DD3BB3-F9A8-5F8E-9078-3E5F6C785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C6F5BF9-A0AA-EEB8-7EB3-74165BDBE2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5237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FFE9DC6-E0BE-6C24-F45C-A9942D127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A431239-17A6-5705-3C81-3B77885C79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CBF9491-6A22-EE4E-22D9-E15575A526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4927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CE0956A-4940-EB5C-9791-2633ABD21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0B848C0-7FB4-1A60-16C8-6D58DBD0B4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D02D93E-69C3-6BD4-A740-753DFD8C19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806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702A03A-5BA7-A74B-E084-A3FCC569A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895393D-EAC3-8046-4820-390EF5C4C9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A972394-7D68-5167-7696-5A2EAC4048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123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229BF8B-35A0-CEBC-BEC5-D655B6688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F5B2D71-FCEC-4246-F9CA-2A3500F0FF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AEFC7DC-8E91-6421-1BC9-6698263C3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0379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1FC8727-5057-F0A8-CD11-2124368CB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92ECBA9-6BE3-5033-1941-4C0D4252A2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6EB05F23-D291-B218-5A61-385C9A4AD7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2638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31A5957-6BDB-F78A-9C3F-A20EA3EC6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A29C0C6-CD8E-A812-4CE5-D6E73C2B97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03ADB6D-C7FE-32CB-6D9C-9311C27893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901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5853D7D-2A47-0B61-2EA2-BD068488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C4372C26-9A74-E61F-7000-2E80643B7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D48BC47B-BA92-84C5-CA16-6032DC5E1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90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6822B32-CACA-7B30-654E-D6A83ADE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579ED93-D972-1199-B0E2-E0AB1B301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B7152A1-BCCD-8E15-5212-EACCCF4E7C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778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00E9C04-9073-5DF9-2674-E6AFBD92F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5895FB1-BC53-21D8-D378-EF897F6DB0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DFF7901-9D4C-EED2-E4AF-0E207031AB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166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430AC0C-D3F5-808F-49CF-AC7DFF1B9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A09C5E3-28DE-5775-43D6-19B6E026BF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9E9BE69-0A89-42C1-C91B-D2F409887A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542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D69A04B-A874-376D-2925-B8817F0CE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60B685C-5EB9-92CA-DFDC-9FFF193E08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49D1B7E-F0ED-CBAE-17A8-767475D2D2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666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8725AA2-218F-192E-CA12-240FF94D4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AB8B700-B7C0-23AC-24C5-F79932D224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FAA351A-D4AF-4846-9A73-A616168C4D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4236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8FF3790-0E8C-9DA5-C1F7-0462533ED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68189DE-D530-ACCC-6F73-6F2697E843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517D58C-6ED6-0EA6-FD7E-93B856C0C3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2295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1B472D5-99BF-BEEC-2650-CF8ABAE0C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7E3C4AC-5FC5-79FC-96EE-2FBFBC856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A7974CC-13B9-EAD2-21C4-9186B32A45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0210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C286CC5-E28D-2EBC-F80F-21901668E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7B87C44-41E9-4EF2-87F1-DA0117B872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AC8943A-7E75-8539-1112-5F05E460F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656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ABBAFAA-31B6-5695-3A6A-C74556C88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1EDC783-AE5C-4BCA-37A5-7EE8886DC4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123BFD3-A73F-E11E-F1B8-687E38B120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6011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1ACFA96-5B7D-A8DE-D6E1-63DB022DC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13E566E-82A8-92D1-B8E2-7EF2EEE90E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388B50C-2EF7-44F0-910D-873B85CD9E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918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82BE8B5-0665-D077-EDB9-A1D7BFEA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3DDBD0E2-F8D6-EE79-5884-75D91069D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F9363081-A115-AEEB-AB2C-3723855B9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462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BF07A01-F21D-D049-9DD1-730C0D91A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BD9C35E-42ED-3B5F-049D-05EE715E5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8BA9DC6-93AC-0658-2C3A-FD3D4BC468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4844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B0950F8-1782-078B-6919-5720D4C4C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13E92F9-D24C-B2BB-1FC7-AA557A3AA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E2392AB-7AD4-87AC-4EE9-0E0A9A7F3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9638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0673B82-A363-56A9-74C9-6B0577AC6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305733E-6C73-531C-B80A-2CB974BE16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59D6EB4-AD6E-4DCA-1269-B70FC88A54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607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5CBD397-D1FC-C887-5A9F-95E7C6B94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F0BB6B1-3299-150F-9AD6-3E5B833B66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03CE7BC-F466-9D56-C264-DE4A0164D7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48684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C86BB78-B970-E4EF-BE2B-79C2D96C6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B2B3EBE-0196-296E-4784-0362CAF86E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511B81E-4877-F9AE-B433-959DACF545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77944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C8544C4-3CBD-1C5E-BDB6-289D0B94D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F20E0BC-93CD-4938-A7C1-1ADA479166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0EEE96E-E35E-B05C-3BD5-F71E3A5DE3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954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16508A2-C59B-581E-F189-F23631001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235470A-027E-9587-4397-4AC53A23C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31A603F-B147-681A-DDA8-D0DFF1202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9951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877035D8-1E42-75CF-8262-A0CDABE54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BDE39A8E-A2DD-B43B-6BE8-35A7B9B7AA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1569FDA-4373-C58E-14D4-A5B007423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868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58C86077-322A-481F-3189-9E6003DF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C047AECA-4E31-590B-AFC6-C775E603C5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FE969B2C-4702-EF63-F989-9BDBFEA41E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04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6822289-9432-1897-4108-0A274D5F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6B455073-F6E5-9462-5966-4DCD6508E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4D43887F-993A-484F-57FF-19B80ECB9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59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19B3BB9-DA56-809A-303F-60FB02020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9CAE05F-A5D9-E13A-0970-82FC07A409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8C8B531-D14A-AB89-FDE4-C3F813879C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618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0018085-6813-BDAB-E26F-72A1D41FF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9A19AAFD-1119-D8D1-1C12-B01CF2BA53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2FCBAA8-EEB0-8156-06D4-4B751BC8A7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59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0B8586E-ED16-ACFE-754C-2150B1856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D11FF25-8C24-72CE-128C-0EB0399C26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887F236-91F7-E91B-4322-EE033D23D8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1045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16E06A6-2789-F247-409C-F875293AA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BE5CE78-D61B-2925-F4F5-BC7EC36B0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DB59B17-EBF4-8948-045F-0A681339F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725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muarama.pr.gov.br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rastreamento.inviocar.com/sharing/c0ff8c39dc93f629839e32cd1adc78c7" TargetMode="External"/><Relationship Id="rId4" Type="http://schemas.openxmlformats.org/officeDocument/2006/relationships/hyperlink" Target="https://www.umuarama.pr.gov.b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servicos.dnit.gov.br/portalcidada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pqd.com.br/solucoe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0909" y="1483875"/>
            <a:ext cx="5666364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  <a:endParaRPr sz="6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EF055D5-2494-E0B1-DFB6-DC7D04492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0661D72-ADDE-482F-2511-B1AD83ACD5F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BEA92F6-4A65-D76B-1E10-BD0D90396464}"/>
              </a:ext>
            </a:extLst>
          </p:cNvPr>
          <p:cNvSpPr txBox="1"/>
          <p:nvPr/>
        </p:nvSpPr>
        <p:spPr>
          <a:xfrm>
            <a:off x="96253" y="88826"/>
            <a:ext cx="8614609" cy="342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>
                <a:highlight>
                  <a:srgbClr val="FFFF00"/>
                </a:highlight>
              </a:rPr>
              <a:t>Sobre o tema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Vamos compreender como aplicar ferramentas de IA voltadas à auditoria automatizada e fiscalização de bens e veículos públicos, com foco em: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dirty="0"/>
              <a:t>Detecção de irregularidades;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dirty="0"/>
              <a:t>Monitoramento em tempo real;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3B7EFA65-B8D0-8D04-51DF-22562C3874B4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1021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B426B00-1C2C-B0CD-65CF-DA2D18A19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427719D-2A9B-C2D3-DC20-9A19D3AB52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CCE3333-AD17-E7B3-4A81-3901C073A201}"/>
              </a:ext>
            </a:extLst>
          </p:cNvPr>
          <p:cNvSpPr txBox="1"/>
          <p:nvPr/>
        </p:nvSpPr>
        <p:spPr>
          <a:xfrm>
            <a:off x="96253" y="88826"/>
            <a:ext cx="8614609" cy="403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>
                <a:highlight>
                  <a:srgbClr val="FFFF00"/>
                </a:highlight>
              </a:rPr>
              <a:t>Sobre o tema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Vamos compreender como aplicar ferramentas de IA voltadas à auditoria automatizada e fiscalização de bens e veículos públicos, com foco em: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dirty="0"/>
              <a:t>Prevenção de fraudes;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dirty="0"/>
              <a:t>Conformidade legal e contábil;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dirty="0"/>
              <a:t>Transparência e prestação de contas.</a:t>
            </a:r>
            <a:endParaRPr lang="pt-BR" sz="2400" dirty="0">
              <a:effectLst/>
              <a:highlight>
                <a:srgbClr val="0080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0BD82E9-9D31-81D6-7EEE-D4523AFDD3A3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8147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7A3CE73-0FFE-76B1-E93F-D3198E921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D5A33B2-07B6-5288-3A6A-6BF4FA4090A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B7D17C3-A825-9550-82AE-25792AC63AF0}"/>
              </a:ext>
            </a:extLst>
          </p:cNvPr>
          <p:cNvSpPr txBox="1"/>
          <p:nvPr/>
        </p:nvSpPr>
        <p:spPr>
          <a:xfrm>
            <a:off x="96253" y="88826"/>
            <a:ext cx="8614609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>
                <a:highlight>
                  <a:srgbClr val="FFFF00"/>
                </a:highlight>
              </a:rPr>
              <a:t>Fundamentos da Auditoria Automatizada com IA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Na auditoria tradicional, o auditor precisa de tempo equipe especializada. Com IA, </a:t>
            </a:r>
            <a:r>
              <a:rPr lang="pt-BR" sz="2400" b="1" u="sng" dirty="0"/>
              <a:t>é possível</a:t>
            </a:r>
            <a:r>
              <a:rPr lang="pt-BR" sz="24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Cruzar grandes volumes de dados em segundos;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Identificar padrões suspeitos de uso, movimentação ou manutenção;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Gerar relatórios, identificar padrões, emitir alertas coerente; sem erro.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BA5B117-89A3-1C5A-DCD4-773024A4B763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6847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C543811-1D0D-BD15-CADB-95B4BC895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83DCC5C-65B8-2D7F-291D-1ACFE37751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109783E-FC95-485D-0E1A-9E4BDC833F7E}"/>
              </a:ext>
            </a:extLst>
          </p:cNvPr>
          <p:cNvSpPr txBox="1"/>
          <p:nvPr/>
        </p:nvSpPr>
        <p:spPr>
          <a:xfrm>
            <a:off x="96253" y="88826"/>
            <a:ext cx="8614609" cy="436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>
                <a:highlight>
                  <a:srgbClr val="FFFF00"/>
                </a:highlight>
              </a:rPr>
              <a:t>Aplicações Práticas na Gestão de Patrimônio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/>
              <a:t>Reconhecimento de bens por imagem</a:t>
            </a:r>
            <a:r>
              <a:rPr lang="pt-BR" sz="2400" dirty="0"/>
              <a:t> (visão computacional)</a:t>
            </a:r>
          </a:p>
          <a:p>
            <a:pPr algn="just">
              <a:lnSpc>
                <a:spcPct val="150000"/>
              </a:lnSpc>
            </a:pPr>
            <a:r>
              <a:rPr lang="pt-BR" sz="2300" dirty="0"/>
              <a:t>Rastreamento por RFID e GPS para verificar localização e uso;</a:t>
            </a:r>
          </a:p>
          <a:p>
            <a:pPr algn="just">
              <a:lnSpc>
                <a:spcPct val="150000"/>
              </a:lnSpc>
            </a:pPr>
            <a:r>
              <a:rPr lang="pt-BR" sz="2300" dirty="0"/>
              <a:t>Auditoria de inventário com comparação entre registros físicos e digitais;</a:t>
            </a:r>
          </a:p>
          <a:p>
            <a:pPr algn="just">
              <a:lnSpc>
                <a:spcPct val="150000"/>
              </a:lnSpc>
            </a:pPr>
            <a:r>
              <a:rPr lang="pt-BR" sz="2300" dirty="0"/>
              <a:t>Verificação de conformidade contábil com sistemas ERP integrados;</a:t>
            </a:r>
          </a:p>
          <a:p>
            <a:pPr algn="just"/>
            <a:endParaRPr lang="pt-BR" sz="2400" dirty="0">
              <a:effectLst/>
              <a:highlight>
                <a:srgbClr val="0080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0BE5BEC-CD5C-17FA-7B84-BB409DCFD2B7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4079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ADB66E4-5430-20E8-CCB0-12756FC73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DD3C2F5-D07A-6B1D-660B-F266AA76BD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EB656D5-E0AA-9410-C267-EB2FCE44FA4D}"/>
              </a:ext>
            </a:extLst>
          </p:cNvPr>
          <p:cNvSpPr txBox="1"/>
          <p:nvPr/>
        </p:nvSpPr>
        <p:spPr>
          <a:xfrm>
            <a:off x="96253" y="88826"/>
            <a:ext cx="861460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highlight>
                  <a:srgbClr val="FFFF00"/>
                </a:highlight>
              </a:rPr>
              <a:t>Aplicações Práticas na Fiscalização de Frotas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Monitoramento de rotas e tempos de uso;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Análise de consumo de combustível e desgaste;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Detecção de desvios de trajeto ou uso indevido;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Realiza auditoria de manutenção preventiva e corretiva.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16395AB-E339-D076-5C2C-DF93DD671B59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8881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70863244-A1F3-4B4A-8E1F-35739C690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DC37C33-9F18-6DCE-22D2-7E831B1070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7994DFE-D01C-EEF7-780B-D13D0B1EC122}"/>
              </a:ext>
            </a:extLst>
          </p:cNvPr>
          <p:cNvSpPr txBox="1"/>
          <p:nvPr/>
        </p:nvSpPr>
        <p:spPr>
          <a:xfrm>
            <a:off x="96253" y="88826"/>
            <a:ext cx="8614609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</a:rPr>
              <a:t>Detecção de Irregularidades com IA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 IA pode identificar: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Bens não localizados ou duplicados;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Veículos usados fora do horário ou trajeto autorizado;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Manutenções não registradas ou com sobrepreços;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Equipamentos em locais incompatíveis com sua função.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A1F6E86-2F12-1FD2-F015-2C17C943F522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4717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21B21BB-B7A1-CFA3-D2C9-1DD9F3A27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888CE42-7983-5C5C-DFE9-3A8CA0EFAE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9D5D60D-F9AD-84B1-2541-311F1852897A}"/>
              </a:ext>
            </a:extLst>
          </p:cNvPr>
          <p:cNvSpPr txBox="1"/>
          <p:nvPr/>
        </p:nvSpPr>
        <p:spPr>
          <a:xfrm>
            <a:off x="96253" y="88826"/>
            <a:ext cx="8614609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</a:rPr>
              <a:t>Relatórios Inteligentes e Prestação de Contas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Geração automática de relatórios para TCE e sociedade;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Dashboards com indicadores de conformidade, uso e eficiência;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Exportação de dados para portais de transparência.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1392D64-1560-EFC3-00D7-7441F8AFA6A1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2123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D3DF1F9-9835-9D6B-E32D-27D9B89B9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289CBC3-AFEF-B3C5-B740-3BC97E3150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F313D8D-DADA-C54A-270A-035E665B3797}"/>
              </a:ext>
            </a:extLst>
          </p:cNvPr>
          <p:cNvSpPr txBox="1"/>
          <p:nvPr/>
        </p:nvSpPr>
        <p:spPr>
          <a:xfrm>
            <a:off x="96253" y="88826"/>
            <a:ext cx="8614609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</a:rPr>
              <a:t>Integração com Sistemas Existentes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 auditoria automatizada com IA pode ser integrada a: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Sistemas ERP (Planejamento de Recursos);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SIGs (Gestão de Sistemas de Informação);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Portais de transparência;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Plataformas de controle interno e externo.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20407CE-566C-F0B8-BBA2-9C657974DB6E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1838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AE9C906-CC13-748E-434E-4822D4B41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403A1E7-EBB8-D74C-F688-7C32DF727E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A72320B-007C-6A05-4E3D-E4400D8BB6F3}"/>
              </a:ext>
            </a:extLst>
          </p:cNvPr>
          <p:cNvSpPr txBox="1"/>
          <p:nvPr/>
        </p:nvSpPr>
        <p:spPr>
          <a:xfrm>
            <a:off x="96253" y="88826"/>
            <a:ext cx="8614609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</a:rPr>
              <a:t>Aspectos Legais e Éticos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Garantia de proteção de dados (LGPD);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Transparência nos algoritmos utilizados;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Evitar viés ou discriminação nos modelos preditivos;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Responsabilidade compartilhada entre gestores e desenvolvedores.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0AC9155-B42B-BC41-9129-7A30835325EC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28992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2D3E41A-08E7-98B9-3BFC-FC34E0C0E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7F7E7DE-5EDD-43D8-5445-5B49F7710C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5430802-A401-CF31-8FF6-A8A05A6A734B}"/>
              </a:ext>
            </a:extLst>
          </p:cNvPr>
          <p:cNvSpPr txBox="1"/>
          <p:nvPr/>
        </p:nvSpPr>
        <p:spPr>
          <a:xfrm>
            <a:off x="96253" y="88826"/>
            <a:ext cx="8614609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>
                <a:highlight>
                  <a:srgbClr val="FFFF00"/>
                </a:highlight>
              </a:rPr>
              <a:t>Aspectos Legais e Éticos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A auditoria automatizada com o uso de Inteligência Artificial não substitui o olhar humano; ao contrário, amplia significativamente a capacidade de fiscalização, reduz falhas, acelera os processos e fortalece a confiança da sociedade na gestão pública. Gestores capacitados para utilizar essas ferramentas estarão na vanguarda da transformação digital do setor público.</a:t>
            </a:r>
            <a:endParaRPr lang="pt-BR" sz="2400" b="1" dirty="0">
              <a:highlight>
                <a:srgbClr val="FFFF00"/>
              </a:highlight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B21AC5E-2150-2208-8F6E-39156ACE4CB8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1069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89753842-8492-FB44-109F-00595902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21C13C3F-5DD9-2530-7EE8-AC4F6548F5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B270E534-97A1-52BD-C95A-DB780BCFF97E}"/>
              </a:ext>
            </a:extLst>
          </p:cNvPr>
          <p:cNvSpPr txBox="1"/>
          <p:nvPr/>
        </p:nvSpPr>
        <p:spPr>
          <a:xfrm>
            <a:off x="625642" y="1424540"/>
            <a:ext cx="6689558" cy="194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FROTAS, PATRIMÔNIO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ALMOXARIFADO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NOVAS REGRAS E DICAS DE INTELIGÊNCIA ARTIFICIAL</a:t>
            </a:r>
            <a:endParaRPr sz="1800" b="1" dirty="0">
              <a:solidFill>
                <a:schemeClr val="bg1">
                  <a:lumMod val="95000"/>
                </a:schemeClr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917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15F94D9-2994-17EE-6872-56B5E35C1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B29427B-E9D2-3419-562D-2C4B0B75C6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3B4A4237-3EC8-1C11-2096-BCC0A1D29C8C}"/>
              </a:ext>
            </a:extLst>
          </p:cNvPr>
          <p:cNvSpPr txBox="1"/>
          <p:nvPr/>
        </p:nvSpPr>
        <p:spPr>
          <a:xfrm>
            <a:off x="96253" y="88826"/>
            <a:ext cx="8614609" cy="27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200" b="1" dirty="0">
                <a:highlight>
                  <a:srgbClr val="FFFF00"/>
                </a:highlight>
              </a:rPr>
              <a:t>1 - Relatórios gerados automaticamente para controle interno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A IA permite a geração de relatórios em tempo real, com dados consolidados sobre uso de bens, deslocamento de veículos, manutenção e consumo, reduzindo  a dependência de planilhas manuais aumentando a confiabilidade.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92C90FA-F0BF-D8B6-AE7F-1239C61D6A0C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1376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0755C17-9F5F-444A-3202-6804F64C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C7BE427-FFF6-6E20-933D-92B4F0239C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32408CD-C0E1-DC17-B829-16A64B81E93C}"/>
              </a:ext>
            </a:extLst>
          </p:cNvPr>
          <p:cNvSpPr txBox="1"/>
          <p:nvPr/>
        </p:nvSpPr>
        <p:spPr>
          <a:xfrm>
            <a:off x="96253" y="88826"/>
            <a:ext cx="8614609" cy="32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200" b="1" dirty="0">
                <a:highlight>
                  <a:srgbClr val="FFFF00"/>
                </a:highlight>
              </a:rPr>
              <a:t>1 - Relatórios gerados automaticamente para controle interno</a:t>
            </a:r>
          </a:p>
          <a:p>
            <a:pPr algn="just">
              <a:lnSpc>
                <a:spcPct val="150000"/>
              </a:lnSpc>
            </a:pPr>
            <a:r>
              <a:rPr lang="pt-BR" sz="2400" i="1" dirty="0"/>
              <a:t>Ex</a:t>
            </a:r>
            <a:r>
              <a:rPr lang="pt-BR" sz="2400" dirty="0"/>
              <a:t>: A plataforma </a:t>
            </a:r>
            <a:r>
              <a:rPr lang="pt-BR" sz="2400" b="1" dirty="0"/>
              <a:t>Radar da Frota</a:t>
            </a:r>
            <a:r>
              <a:rPr lang="pt-BR" sz="2400" dirty="0"/>
              <a:t>, da Prefeitura de Umuarama (PR) gera relatórios automáticos sobre deslocamentos e abastecimentos, integrando dados com o sistema de gestão municipal.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hlinkClick r:id="rId4"/>
              </a:rPr>
              <a:t>https://www.umuarama.pr.gov.br/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031389D-3683-1CBA-1226-96A996B72079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71185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576618A-0C8D-BED9-F2E7-17E1553D8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B5E3FC5-3EED-2B11-064C-C7539A5DDD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82C141A5-A258-D10D-27FB-43399632AC61}"/>
              </a:ext>
            </a:extLst>
          </p:cNvPr>
          <p:cNvSpPr txBox="1"/>
          <p:nvPr/>
        </p:nvSpPr>
        <p:spPr>
          <a:xfrm>
            <a:off x="96253" y="88826"/>
            <a:ext cx="8614609" cy="317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200" b="1" dirty="0">
                <a:highlight>
                  <a:srgbClr val="FFFF00"/>
                </a:highlight>
              </a:rPr>
              <a:t>1 - Relatórios gerados automaticamente para controle interno</a:t>
            </a:r>
          </a:p>
          <a:p>
            <a:pPr algn="just"/>
            <a:r>
              <a:rPr lang="pt-BR" sz="1800" dirty="0">
                <a:hlinkClick r:id="rId4"/>
              </a:rPr>
              <a:t>https://www.umuarama.pr.gov.br/</a:t>
            </a:r>
            <a:endParaRPr lang="pt-BR" sz="18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1050" dirty="0">
                <a:hlinkClick r:id="rId5"/>
              </a:rPr>
              <a:t>https://rastreamento.inviocar.com/sharing/c0ff8c39dc93f629839e32cd1adc78c7</a:t>
            </a:r>
            <a:endParaRPr lang="pt-BR" sz="105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6890E85-DC06-9F09-0FE5-C997A889B2AB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CA33F8-32E1-B81E-3192-197FF47EF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3" y="1005137"/>
            <a:ext cx="4880008" cy="8236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77E366-B755-136B-8425-52D63B571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3" y="2279891"/>
            <a:ext cx="2790825" cy="18029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F320AAB-0067-0050-3479-7058D8BF9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504" y="576831"/>
            <a:ext cx="2676813" cy="36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5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47837BE-865C-F5AA-83AE-766658CA7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12FB41A-777F-D0D4-0B97-AC27F1FD07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817EF1BD-BBD7-7A82-1032-EEEFDCE7D103}"/>
              </a:ext>
            </a:extLst>
          </p:cNvPr>
          <p:cNvSpPr txBox="1"/>
          <p:nvPr/>
        </p:nvSpPr>
        <p:spPr>
          <a:xfrm>
            <a:off x="96253" y="88826"/>
            <a:ext cx="8614609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>
                <a:highlight>
                  <a:srgbClr val="FFFF00"/>
                </a:highlight>
              </a:rPr>
              <a:t>2 - Avaliação por amostragem e risco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Modelos de IA podem aplicar técnicas de amostragem inteligente, priorizando áreas com maior risco de inconformidade. Isso otimiza o trabalho dos auditores e direciona inspeções para os pontos mais críticos.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5465423-E33D-D6F5-8A5B-3D0D8E1EFDDA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18884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CC1631A-1D0B-126F-DA80-8D5C3D6A4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AE622CE-D193-553C-2DE3-36D3FCEF8F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35E1717-A94A-DF84-DDC0-89C0ACEC674F}"/>
              </a:ext>
            </a:extLst>
          </p:cNvPr>
          <p:cNvSpPr txBox="1"/>
          <p:nvPr/>
        </p:nvSpPr>
        <p:spPr>
          <a:xfrm>
            <a:off x="86628" y="88826"/>
            <a:ext cx="8614609" cy="3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>
                <a:highlight>
                  <a:srgbClr val="FFFF00"/>
                </a:highlight>
              </a:rPr>
              <a:t>2 - Avaliação por amostragem e risco</a:t>
            </a:r>
          </a:p>
          <a:p>
            <a:pPr algn="just">
              <a:lnSpc>
                <a:spcPct val="150000"/>
              </a:lnSpc>
            </a:pPr>
            <a:r>
              <a:rPr lang="pt-BR" sz="2400" i="1" dirty="0"/>
              <a:t>Ex</a:t>
            </a:r>
            <a:r>
              <a:rPr lang="pt-BR" sz="2400" dirty="0"/>
              <a:t>: O </a:t>
            </a:r>
            <a:r>
              <a:rPr lang="pt-BR" sz="2400" b="1" dirty="0"/>
              <a:t>DNIT-ICM</a:t>
            </a:r>
            <a:r>
              <a:rPr lang="pt-BR" sz="2400" dirty="0"/>
              <a:t> (Índice de Condição de Manutenção), desenvolvido pelo DNIT, utiliza IA para avaliar trechos rodoviários com maior risco de falha, o que orienta ações corretivas.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</a:rPr>
              <a:t>Empresa - Mapzer </a:t>
            </a:r>
          </a:p>
          <a:p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D2ADE51-A97E-1EB3-FE78-E3A1CFC22139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66865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ADE7A11-9BC7-EA22-3526-725261E1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FAC2CD6-3AA4-0313-9B87-43FA1D69CA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0797A48-C38E-B9DC-72DB-92FF9D909C7E}"/>
              </a:ext>
            </a:extLst>
          </p:cNvPr>
          <p:cNvSpPr txBox="1"/>
          <p:nvPr/>
        </p:nvSpPr>
        <p:spPr>
          <a:xfrm>
            <a:off x="96253" y="88826"/>
            <a:ext cx="8614609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>
                <a:highlight>
                  <a:srgbClr val="FFFF00"/>
                </a:highlight>
              </a:rPr>
              <a:t>2 - Avaliação por amostragem e risco</a:t>
            </a:r>
          </a:p>
          <a:p>
            <a:r>
              <a:rPr lang="pt-BR" dirty="0">
                <a:hlinkClick r:id="rId4"/>
              </a:rPr>
              <a:t>https://servicos.dnit.gov.br/portalcidadao</a:t>
            </a:r>
            <a:endParaRPr lang="pt-BR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834153C-8EA0-E96A-ECFA-9522D66B92E5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51B260-F3A9-8877-CE2F-5BC1E4AEE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3" y="858237"/>
            <a:ext cx="8730113" cy="32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4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006149C-DE06-3C0F-9081-D51BA197C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8420598-2827-4FE2-389B-BA55A43A92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63BFF69-FD5E-9BC1-4228-37EEDB517224}"/>
              </a:ext>
            </a:extLst>
          </p:cNvPr>
          <p:cNvSpPr txBox="1"/>
          <p:nvPr/>
        </p:nvSpPr>
        <p:spPr>
          <a:xfrm>
            <a:off x="96253" y="88826"/>
            <a:ext cx="8614609" cy="463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300" b="1" dirty="0">
                <a:highlight>
                  <a:srgbClr val="FFFF00"/>
                </a:highlight>
              </a:rPr>
              <a:t>3 - Cruzamento de dados entre abastecimento, uso e destino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A IA cruza informações de abastecimento, quilometragem, GPS e itinerário para identificar inconsistências, como desvios de rota ou consumo excessivo. Isso permite auditoria contínua e preventiva.</a:t>
            </a:r>
          </a:p>
          <a:p>
            <a:pPr algn="just">
              <a:lnSpc>
                <a:spcPct val="150000"/>
              </a:lnSpc>
            </a:pPr>
            <a:r>
              <a:rPr lang="pt-BR" sz="2400" i="1" dirty="0"/>
              <a:t>Ex</a:t>
            </a:r>
            <a:r>
              <a:rPr lang="pt-BR" sz="2400" dirty="0"/>
              <a:t>: existem soluções de IA para gestão de frotas, cruzando dados de sensores embarcados com registros de abastecimento e trajeto para detectar desvios operacionais.</a:t>
            </a:r>
          </a:p>
          <a:p>
            <a:pPr algn="just"/>
            <a:endParaRPr lang="pt-BR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4E40D11-104B-B28F-D1C2-94859A522C29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75158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2852608-ACE3-6AD1-340D-125D2BFE2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5C84920-C4D9-4FA4-F916-AD1DA214A7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3021DC8-D25C-8E98-1749-E89D01613E6B}"/>
              </a:ext>
            </a:extLst>
          </p:cNvPr>
          <p:cNvSpPr txBox="1"/>
          <p:nvPr/>
        </p:nvSpPr>
        <p:spPr>
          <a:xfrm>
            <a:off x="96253" y="88826"/>
            <a:ext cx="8614609" cy="386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300" b="1" dirty="0">
                <a:highlight>
                  <a:srgbClr val="FFFF00"/>
                </a:highlight>
              </a:rPr>
              <a:t>3 - Cruzamento de dados entre abastecimento, uso e destino</a:t>
            </a:r>
          </a:p>
          <a:p>
            <a:pPr algn="just">
              <a:lnSpc>
                <a:spcPct val="150000"/>
              </a:lnSpc>
            </a:pPr>
            <a:r>
              <a:rPr lang="pt-BR" sz="2400" i="1" dirty="0"/>
              <a:t>Ex</a:t>
            </a:r>
            <a:r>
              <a:rPr lang="pt-BR" sz="2400" dirty="0"/>
              <a:t>: soluções para coibir: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</a:rPr>
              <a:t>Perda de garantia por falta de manutenção;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</a:rPr>
              <a:t>Reparos incompletos ou peças incorretas;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</a:rPr>
              <a:t>Atrasos na aprovação de orçamentos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</a:rPr>
              <a:t>Troca desnecessária de peças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</a:rPr>
              <a:t>Desafios </a:t>
            </a:r>
            <a:r>
              <a:rPr lang="pt-BR" sz="2400" dirty="0">
                <a:solidFill>
                  <a:schemeClr val="tx1"/>
                </a:solidFill>
                <a:latin typeface="+mn-lt"/>
              </a:rPr>
              <a:t>com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</a:rPr>
              <a:t>duplicidade de tarefas;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EFEAAF0-E198-20D9-D32E-FE30611179E2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39535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FE63ABE-79C3-E3AE-3F23-AAACE9A42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2A365FF-C3B2-50D4-06CB-C6F2CC911CA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8779408-4419-4C76-F0BA-63ECF09B78CA}"/>
              </a:ext>
            </a:extLst>
          </p:cNvPr>
          <p:cNvSpPr txBox="1"/>
          <p:nvPr/>
        </p:nvSpPr>
        <p:spPr>
          <a:xfrm>
            <a:off x="96253" y="88826"/>
            <a:ext cx="8614609" cy="386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300" b="1" dirty="0">
                <a:highlight>
                  <a:srgbClr val="FFFF00"/>
                </a:highlight>
              </a:rPr>
              <a:t>3 - Cruzamento de dados entre abastecimento, uso e destino</a:t>
            </a:r>
          </a:p>
          <a:p>
            <a:pPr algn="just">
              <a:lnSpc>
                <a:spcPct val="150000"/>
              </a:lnSpc>
            </a:pPr>
            <a:r>
              <a:rPr lang="pt-BR" sz="2400" i="1" dirty="0"/>
              <a:t>Ex</a:t>
            </a:r>
            <a:r>
              <a:rPr lang="pt-BR" sz="2400" dirty="0"/>
              <a:t>: soluções para coibir: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</a:rPr>
              <a:t>Retrabalho;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</a:rPr>
              <a:t>Desorganização nos processos internos;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</a:rPr>
              <a:t>Ausência de rastreabilidade;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</a:rPr>
              <a:t>Falta de confiabilidade nos dados;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</a:rPr>
              <a:t>Inexistência de um histórico de atividades.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B597DC0-0FD3-AF42-F71C-C7CCA57386C4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68075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2F4AD82-722F-5B10-AF53-F7B27ADE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9B3465F-539B-3480-6742-A10AC154CA2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5DCE9FC-CFE5-136E-77FB-CBFFF200991D}"/>
              </a:ext>
            </a:extLst>
          </p:cNvPr>
          <p:cNvSpPr txBox="1"/>
          <p:nvPr/>
        </p:nvSpPr>
        <p:spPr>
          <a:xfrm>
            <a:off x="96253" y="88826"/>
            <a:ext cx="8614609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</a:rPr>
              <a:t>4 - Detecção de duplicidade ou ausência de registros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Algoritmos de IA identificam bens registrados em duplicidade, veículos sem histórico de manutenção ou equipamentos sem localização definida, fortalecendo o controle patrimonial e evitando fraudes.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FEDB0D4-F40E-3B05-83E0-E4989E44FABE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7924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9DFF3A35-57B1-914B-09E1-77B511032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1FA940AD-67EB-996C-059C-B2C55FDC97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42580DAE-7B06-D74E-F63A-A32B0569D64E}"/>
              </a:ext>
            </a:extLst>
          </p:cNvPr>
          <p:cNvSpPr txBox="1"/>
          <p:nvPr/>
        </p:nvSpPr>
        <p:spPr>
          <a:xfrm>
            <a:off x="673768" y="1559294"/>
            <a:ext cx="624679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3600" b="1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89F079A6-590D-3CB5-5C78-BCF60390A8B5}"/>
              </a:ext>
            </a:extLst>
          </p:cNvPr>
          <p:cNvSpPr txBox="1"/>
          <p:nvPr/>
        </p:nvSpPr>
        <p:spPr>
          <a:xfrm>
            <a:off x="2743200" y="2739506"/>
            <a:ext cx="51918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27/02/2026  Das 09h às 11h</a:t>
            </a:r>
          </a:p>
        </p:txBody>
      </p:sp>
    </p:spTree>
    <p:extLst>
      <p:ext uri="{BB962C8B-B14F-4D97-AF65-F5344CB8AC3E}">
        <p14:creationId xmlns:p14="http://schemas.microsoft.com/office/powerpoint/2010/main" val="3564269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DD730D0-C824-7260-A0E2-E5951BF2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F9EB5DD-A127-439F-66AE-6BF5E86379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1144A54-BA1F-BB55-44AD-581FDFADB6C6}"/>
              </a:ext>
            </a:extLst>
          </p:cNvPr>
          <p:cNvSpPr txBox="1"/>
          <p:nvPr/>
        </p:nvSpPr>
        <p:spPr>
          <a:xfrm>
            <a:off x="96253" y="88826"/>
            <a:ext cx="8614609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</a:rPr>
              <a:t>4 - Detecção de duplicidade ou ausência de registros</a:t>
            </a:r>
          </a:p>
          <a:p>
            <a:pPr algn="just">
              <a:lnSpc>
                <a:spcPct val="150000"/>
              </a:lnSpc>
            </a:pPr>
            <a:r>
              <a:rPr lang="pt-BR" sz="2400" i="1" dirty="0"/>
              <a:t>Ex</a:t>
            </a:r>
            <a:r>
              <a:rPr lang="pt-BR" sz="2400" dirty="0"/>
              <a:t>: O projeto do Ministério da Gestão e CPQD, utiliza IA generativa para integrar bases públicas e detectar inconsistências em registros de bens e contratos.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hlinkClick r:id="rId4"/>
              </a:rPr>
              <a:t>https://www.cpqd.com.br/solucoes/</a:t>
            </a:r>
            <a:endParaRPr lang="pt-BR" sz="2400" dirty="0"/>
          </a:p>
          <a:p>
            <a:pPr algn="just"/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52D7372-FD16-547B-4048-247462C3844A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87493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B5D9017-22B3-3AA4-94AE-8D5AAF3F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D3F5A56-EFDD-89E8-0D2D-BEC256E22D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23B2936-8363-3264-C472-27BAA705F15C}"/>
              </a:ext>
            </a:extLst>
          </p:cNvPr>
          <p:cNvSpPr txBox="1"/>
          <p:nvPr/>
        </p:nvSpPr>
        <p:spPr>
          <a:xfrm>
            <a:off x="96253" y="88826"/>
            <a:ext cx="8614609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</a:rPr>
              <a:t>5 - Geração de alertas para inconformidades e infrações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Sistemas inteligentes emitem alertas automáticos quando detectam uso indevido de veículos, falta de manutenção, excesso de consumo ou ausência de registro contábil. 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Os alertas podem ser enviados por e-mail, SMS ou integrados ao painel do gestor.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0050A3F-A2CC-3703-AD31-41881062FE77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2116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07525C0-F044-B44D-F86A-48843A3A3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62D8182-8AB6-A639-3ACE-AB5DEBA555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2C123D3-4224-ECCF-A540-D55FABC5E9BD}"/>
              </a:ext>
            </a:extLst>
          </p:cNvPr>
          <p:cNvSpPr txBox="1"/>
          <p:nvPr/>
        </p:nvSpPr>
        <p:spPr>
          <a:xfrm>
            <a:off x="96253" y="88826"/>
            <a:ext cx="8614609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</a:rPr>
              <a:t>5 - Geração de alertas para inconformidades e infrações</a:t>
            </a:r>
          </a:p>
          <a:p>
            <a:pPr algn="just">
              <a:lnSpc>
                <a:spcPct val="150000"/>
              </a:lnSpc>
            </a:pPr>
            <a:r>
              <a:rPr lang="pt-BR" sz="2400" i="1" dirty="0"/>
              <a:t>Ex</a:t>
            </a:r>
            <a:r>
              <a:rPr lang="pt-BR" sz="2400" dirty="0"/>
              <a:t>: Há uma solução aplicada com IA embarcada em veículos para detectar falhas urbanas e inconformidades operacionais, com alertas em tempo real para gestores municipais.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7DD807E-4F8E-6B87-CC09-19C9C3BAD57A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72681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D04A94A-A0A7-BCB3-7CE0-89E3C25A1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BA47646-B254-8E11-7128-B9DA65666F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A5C504A-7C1D-9608-4B3C-D9CBCAEB12E0}"/>
              </a:ext>
            </a:extLst>
          </p:cNvPr>
          <p:cNvSpPr txBox="1"/>
          <p:nvPr/>
        </p:nvSpPr>
        <p:spPr>
          <a:xfrm>
            <a:off x="96253" y="88826"/>
            <a:ext cx="8614609" cy="269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900" b="1" dirty="0">
                <a:highlight>
                  <a:srgbClr val="FFFF00"/>
                </a:highlight>
              </a:rPr>
              <a:t>6 - Exportação de relatórios para órgãos de controle externo (TCE, CGM)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A IA facilita a exportação de relatórios em formatos compatíveis com os sistemas dos Tribunais de Contas e Controladorias, como XML, CSV ou PDF, com evidências auditáveis e trilhas de verificação.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C1BAAF7-F1E9-FDCD-C138-1A64612BD86D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68875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DA1FB6B-5B96-8963-0E7D-EE8E7DDA1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C18E15F-3C8D-A736-1586-249F643A13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62F1A59-7FC5-252B-DCAF-993ED1DC9E7A}"/>
              </a:ext>
            </a:extLst>
          </p:cNvPr>
          <p:cNvSpPr txBox="1"/>
          <p:nvPr/>
        </p:nvSpPr>
        <p:spPr>
          <a:xfrm>
            <a:off x="96253" y="88826"/>
            <a:ext cx="8614609" cy="380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900" b="1" dirty="0">
                <a:highlight>
                  <a:srgbClr val="FFFF00"/>
                </a:highlight>
              </a:rPr>
              <a:t>6 - Exportação de relatórios para órgãos de controle externo (TCE, CGM)</a:t>
            </a:r>
          </a:p>
          <a:p>
            <a:pPr algn="just">
              <a:lnSpc>
                <a:spcPct val="150000"/>
              </a:lnSpc>
            </a:pPr>
            <a:r>
              <a:rPr lang="pt-BR" sz="2400" i="1" dirty="0"/>
              <a:t>Ex</a:t>
            </a:r>
            <a:r>
              <a:rPr lang="pt-BR" sz="2400" dirty="0"/>
              <a:t>: O sistema do </a:t>
            </a:r>
            <a:r>
              <a:rPr lang="pt-BR" sz="2400" b="1" dirty="0"/>
              <a:t>Portal e-contas Paraná – do TCE/PR</a:t>
            </a:r>
            <a:r>
              <a:rPr lang="pt-BR" sz="2400" dirty="0"/>
              <a:t>, utilizado por diversos municípios do Paraná, permite integração com plataformas de gestão que geram relatórios automatizados para prestação de contas.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SIT/TCE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Plataforma transferegov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627649E-FF71-8D01-8EA6-F2BDDDA2864F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17272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E3DBDBD-7563-AA9C-6B61-5E7A3947E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EC2376A-D4C9-46B9-C47D-4505FE127B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A0F6B18-094F-EA16-CF51-A9DD94E8FC11}"/>
              </a:ext>
            </a:extLst>
          </p:cNvPr>
          <p:cNvSpPr txBox="1"/>
          <p:nvPr/>
        </p:nvSpPr>
        <p:spPr>
          <a:xfrm>
            <a:off x="86628" y="88826"/>
            <a:ext cx="8614609" cy="438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100" b="1" dirty="0">
                <a:highlight>
                  <a:srgbClr val="FFFF00"/>
                </a:highlight>
              </a:rPr>
              <a:t>7 - Interface de fiscal com painel de análise por contrato e setor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Painéis interativos com IA permitem que fiscais analisem dados por contrato, secretaria ou tipo de bem, com filtros dinâmicos e indicadores de conformidade, agilizando a tomada de decisão e a fiscalização direcionada.</a:t>
            </a:r>
          </a:p>
          <a:p>
            <a:pPr algn="just">
              <a:lnSpc>
                <a:spcPct val="150000"/>
              </a:lnSpc>
            </a:pPr>
            <a:r>
              <a:rPr lang="pt-BR" sz="2400" i="1" dirty="0"/>
              <a:t>Ex</a:t>
            </a:r>
            <a:r>
              <a:rPr lang="pt-BR" sz="2400" dirty="0"/>
              <a:t>: </a:t>
            </a:r>
            <a:r>
              <a:rPr lang="pt-BR" sz="2400" b="1" u="sng" dirty="0"/>
              <a:t>que tal compor um Painel de Gestão Inteligente da Prefeitura</a:t>
            </a:r>
            <a:r>
              <a:rPr lang="pt-BR" sz="2400" dirty="0"/>
              <a:t>, com todos os dados integrados, permitindo à IA gerar análises preditivas, projetando novos cenários.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AE1060F-DAF5-1460-1FBE-47CF239D473C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94535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ED29215-2003-5974-C6CA-3CEDDA42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5AB3938-E46E-3C82-800B-956BBF446E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700BD24-7DAB-5977-A45C-ED44779F4116}"/>
              </a:ext>
            </a:extLst>
          </p:cNvPr>
          <p:cNvSpPr txBox="1"/>
          <p:nvPr/>
        </p:nvSpPr>
        <p:spPr>
          <a:xfrm>
            <a:off x="96253" y="88826"/>
            <a:ext cx="8614609" cy="47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100" b="1" dirty="0">
                <a:highlight>
                  <a:srgbClr val="FFFF00"/>
                </a:highlight>
              </a:rPr>
              <a:t>8 - Classificação de veículos em conformes, pendentes ou críticos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A IA classifica automaticamente os veículos da frota com base em critérios como manutenção, documentação, uso e consumo, permitindo ações rápidas para regularização e planejamento de substituição.</a:t>
            </a:r>
          </a:p>
          <a:p>
            <a:pPr algn="just">
              <a:lnSpc>
                <a:spcPct val="150000"/>
              </a:lnSpc>
            </a:pPr>
            <a:r>
              <a:rPr lang="pt-BR" sz="2400" i="1" dirty="0"/>
              <a:t>Ex</a:t>
            </a:r>
            <a:r>
              <a:rPr lang="pt-BR" sz="2400" dirty="0"/>
              <a:t>: Destaca-se o uso de soluções baseadas em IA para classificar veículos em categorias operacionais, com base em sensores embarcados e dados de desempenho.</a:t>
            </a:r>
          </a:p>
          <a:p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C56D3B8-C702-02B2-0BB7-BCEA800F5117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05052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1B209EA1-95D7-9553-0BB9-FBC53C6B3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EFE27B47-89DE-854F-DA32-E50E99D5D9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28E252E-DAF0-B3E8-91B1-26D7C36D679E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0068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43042D8-415A-5082-1E50-D9837AB7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C0E978E1-32F2-758E-4847-33B3BFCCC9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E80BF35D-B563-479F-77E4-F5F5C7606521}"/>
              </a:ext>
            </a:extLst>
          </p:cNvPr>
          <p:cNvSpPr txBox="1"/>
          <p:nvPr/>
        </p:nvSpPr>
        <p:spPr>
          <a:xfrm>
            <a:off x="544944" y="711200"/>
            <a:ext cx="6613237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</a:rPr>
              <a:t>Participe da transformação da  Gestão Pública!</a:t>
            </a:r>
            <a:endParaRPr lang="pt-BR" sz="54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9993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1FD05AE3-E5EC-73D6-597A-DA8133DF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6436F9FB-42C6-6E41-5395-F3381763A9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1A0CE1A1-027D-A162-CCB3-9EF41002CD47}"/>
              </a:ext>
            </a:extLst>
          </p:cNvPr>
          <p:cNvSpPr txBox="1"/>
          <p:nvPr/>
        </p:nvSpPr>
        <p:spPr>
          <a:xfrm>
            <a:off x="822036" y="508001"/>
            <a:ext cx="6142182" cy="403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na </a:t>
            </a:r>
            <a:r>
              <a:rPr lang="pt-BR" altLang="pt-B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Unyflex</a:t>
            </a: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desde 2020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sz="20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538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88826"/>
            <a:ext cx="861460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1 - Relatórios gerados automaticamente para controle interno </a:t>
            </a:r>
            <a:b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2 - Avaliação por amostragem e risco </a:t>
            </a:r>
            <a:b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3 - Cruzamento de dados entre abastecimento, uso e destino </a:t>
            </a:r>
            <a:b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4 - Detecção de duplicidade ou ausência de registros </a:t>
            </a:r>
            <a:b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5 - Geração de alertas para inconformidades e infrações 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5590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6D1EDD2-C781-0F2F-DFB2-5A1652B31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C13907E-001A-53B9-D580-17E2EBEEFC7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0B608801-3893-13C2-5142-0BE1A65F9924}"/>
              </a:ext>
            </a:extLst>
          </p:cNvPr>
          <p:cNvSpPr txBox="1"/>
          <p:nvPr/>
        </p:nvSpPr>
        <p:spPr>
          <a:xfrm>
            <a:off x="96253" y="88826"/>
            <a:ext cx="8614609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6 - Exportação de relatórios para órgãos de controle externo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(TCE, CGM) </a:t>
            </a:r>
            <a:b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7 - Interface de fiscal com painel de análise por contrato e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setor </a:t>
            </a:r>
            <a:b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8 - Classificação de veículos em conformes, pendentes ou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críticos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078CDAC-DEBD-67FE-FBBD-AEE2AD62952B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7192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9C4E5A6-85BD-42DE-9CE5-AAC456C9F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D24D8D1-4D00-60D8-5C21-25A72B49F6E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81E050D-E945-3A07-29B8-19F65E53FB95}"/>
              </a:ext>
            </a:extLst>
          </p:cNvPr>
          <p:cNvSpPr txBox="1"/>
          <p:nvPr/>
        </p:nvSpPr>
        <p:spPr>
          <a:xfrm>
            <a:off x="96253" y="88826"/>
            <a:ext cx="8614609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highlight>
                  <a:srgbClr val="FFFF00"/>
                </a:highlight>
              </a:rPr>
              <a:t>Primeira questão: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Como a Inteligência Artificial pode transformar os processos de auditoria e fiscalização na gestão de patrimônio e frotas públicas, promovendo controle, transparência e eficiência?</a:t>
            </a:r>
            <a:endParaRPr lang="pt-B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38DB0FE-F38D-04C6-1C83-B650BF9E080A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990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B642F49-84E8-75FD-AC56-DDCB3BF80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DAC7178-B2B4-28EB-9FC3-7420B556422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C5C5ADB9-3FE7-3C45-FF42-F65CF0944A4A}"/>
              </a:ext>
            </a:extLst>
          </p:cNvPr>
          <p:cNvSpPr txBox="1"/>
          <p:nvPr/>
        </p:nvSpPr>
        <p:spPr>
          <a:xfrm>
            <a:off x="96253" y="88826"/>
            <a:ext cx="8614609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highlight>
                  <a:srgbClr val="FFFF00"/>
                </a:highlight>
              </a:rPr>
              <a:t>Segunda questão: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Se você tivesse acesso a dados em tempo real sobre cada veículo, bem e/ou contrato da sua gestão, o que mudaria na forma como você fiscaliza e presta contas à sociedade?</a:t>
            </a:r>
            <a:endParaRPr lang="pt-BR" sz="2400" dirty="0">
              <a:highlight>
                <a:srgbClr val="FFFF00"/>
              </a:highlight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A374ABD-9DB7-1FCA-5276-8EB3FB7F0E18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8835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CD043C7-959D-A424-0096-901D36784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68ED1C6-C90F-3444-DFBD-524B2709F7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D860C98-71E6-5AF9-C532-AAE15B00A33E}"/>
              </a:ext>
            </a:extLst>
          </p:cNvPr>
          <p:cNvSpPr txBox="1"/>
          <p:nvPr/>
        </p:nvSpPr>
        <p:spPr>
          <a:xfrm>
            <a:off x="96253" y="88826"/>
            <a:ext cx="8614609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highlight>
                  <a:srgbClr val="FFFF00"/>
                </a:highlight>
              </a:rPr>
              <a:t>Terceira questão: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Você confiaria mais em uma auditoria feita por humanos ou por algoritmos inteligentes que cruzam milhares de dados em segundos, e por quê?"</a:t>
            </a:r>
            <a:endParaRPr lang="pt-BR" sz="2400" dirty="0">
              <a:highlight>
                <a:srgbClr val="FFFF00"/>
              </a:highlight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832855D-32C9-B223-4B1E-679F35FE18F0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Automatizada e Fiscalização</a:t>
            </a:r>
            <a:endParaRPr sz="2800" dirty="0">
              <a:solidFill>
                <a:schemeClr val="bg1">
                  <a:lumMod val="95000"/>
                </a:schemeClr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205537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1637</Words>
  <Application>Microsoft Office PowerPoint</Application>
  <PresentationFormat>Apresentação na tela (16:9)</PresentationFormat>
  <Paragraphs>175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Montserrat</vt:lpstr>
      <vt:lpstr>Arial</vt:lpstr>
      <vt:lpstr>Calibri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Nilson</cp:lastModifiedBy>
  <cp:revision>635</cp:revision>
  <dcterms:modified xsi:type="dcterms:W3CDTF">2026-02-14T13:56:13Z</dcterms:modified>
</cp:coreProperties>
</file>